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0" r:id="rId2"/>
    <p:sldId id="391" r:id="rId3"/>
    <p:sldId id="393" r:id="rId4"/>
    <p:sldId id="395" r:id="rId5"/>
    <p:sldId id="394" r:id="rId6"/>
    <p:sldId id="378" r:id="rId7"/>
    <p:sldId id="396" r:id="rId8"/>
    <p:sldId id="386" r:id="rId9"/>
    <p:sldId id="383" r:id="rId10"/>
    <p:sldId id="387" r:id="rId11"/>
    <p:sldId id="381" r:id="rId12"/>
    <p:sldId id="388" r:id="rId13"/>
    <p:sldId id="382" r:id="rId14"/>
    <p:sldId id="351" r:id="rId15"/>
    <p:sldId id="377" r:id="rId16"/>
    <p:sldId id="288" r:id="rId17"/>
    <p:sldId id="334" r:id="rId18"/>
    <p:sldId id="362" r:id="rId19"/>
    <p:sldId id="389" r:id="rId20"/>
    <p:sldId id="380" r:id="rId21"/>
    <p:sldId id="385" r:id="rId22"/>
    <p:sldId id="379" r:id="rId23"/>
    <p:sldId id="384" r:id="rId24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 varScale="1">
        <p:scale>
          <a:sx n="110" d="100"/>
          <a:sy n="110" d="100"/>
        </p:scale>
        <p:origin x="828" y="114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4.jpg"/><Relationship Id="rId9" Type="http://schemas.openxmlformats.org/officeDocument/2006/relationships/image" Target="../media/image27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4.jpg"/><Relationship Id="rId21" Type="http://schemas.openxmlformats.org/officeDocument/2006/relationships/image" Target="../media/image38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37.jpg"/><Relationship Id="rId23" Type="http://schemas.openxmlformats.org/officeDocument/2006/relationships/image" Target="../media/image78.png"/><Relationship Id="rId28" Type="http://schemas.openxmlformats.org/officeDocument/2006/relationships/image" Target="../media/image40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35.jpg"/><Relationship Id="rId9" Type="http://schemas.openxmlformats.org/officeDocument/2006/relationships/image" Target="../media/image64.png"/><Relationship Id="rId14" Type="http://schemas.openxmlformats.org/officeDocument/2006/relationships/image" Target="../media/image36.jpg"/><Relationship Id="rId22" Type="http://schemas.openxmlformats.org/officeDocument/2006/relationships/image" Target="../media/image39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5" Type="http://schemas.openxmlformats.org/officeDocument/2006/relationships/chart" Target="../charts/chart5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32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0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chart" Target="../charts/chart1.xml"/><Relationship Id="rId17" Type="http://schemas.openxmlformats.org/officeDocument/2006/relationships/image" Target="../media/image200.png"/><Relationship Id="rId2" Type="http://schemas.openxmlformats.org/officeDocument/2006/relationships/image" Target="../media/image81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120.png"/><Relationship Id="rId15" Type="http://schemas.openxmlformats.org/officeDocument/2006/relationships/chart" Target="../charts/chart2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69B07-DB80-3321-E46C-AA31EDC1A07E}"/>
              </a:ext>
            </a:extLst>
          </p:cNvPr>
          <p:cNvSpPr txBox="1"/>
          <p:nvPr/>
        </p:nvSpPr>
        <p:spPr>
          <a:xfrm>
            <a:off x="1579379" y="520511"/>
            <a:ext cx="90332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%% The "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" environment can be used to create an entry for the</a:t>
            </a:r>
          </a:p>
          <a:p>
            <a:r>
              <a:rPr lang="en-US" altLang="ja-JP" sz="1200" dirty="0"/>
              <a:t>%% graphical table of contents. It is given here as some journals</a:t>
            </a:r>
          </a:p>
          <a:p>
            <a:r>
              <a:rPr lang="en-US" altLang="ja-JP" sz="1200" dirty="0"/>
              <a:t>%% require that it is printed as part of the abstract page. It will</a:t>
            </a:r>
          </a:p>
          <a:p>
            <a:r>
              <a:rPr lang="en-US" altLang="ja-JP" sz="1200" dirty="0"/>
              <a:t>%% be automatically moved as appropriate.</a:t>
            </a:r>
          </a:p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\begin{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Some journals require a graphical entry for the Table of Contents.</a:t>
            </a:r>
          </a:p>
          <a:p>
            <a:r>
              <a:rPr lang="en-US" altLang="ja-JP" sz="1200" dirty="0"/>
              <a:t>This should be laid out ``print ready'' so that the sizing of the</a:t>
            </a:r>
          </a:p>
          <a:p>
            <a:r>
              <a:rPr lang="en-US" altLang="ja-JP" sz="1200" dirty="0"/>
              <a:t>text is correct.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Inside the \</a:t>
            </a:r>
            <a:r>
              <a:rPr lang="en-US" altLang="ja-JP" sz="1200" dirty="0" err="1"/>
              <a:t>texttt</a:t>
            </a:r>
            <a:r>
              <a:rPr lang="en-US" altLang="ja-JP" sz="1200" dirty="0"/>
              <a:t>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 environment, the font used is Helvetica</a:t>
            </a:r>
          </a:p>
          <a:p>
            <a:r>
              <a:rPr lang="en-US" altLang="ja-JP" sz="1200" dirty="0"/>
              <a:t>8\,pt, as required by 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</a:t>
            </a:r>
            <a:endParaRPr lang="en-US" altLang="ja-JP" sz="1200" dirty="0"/>
          </a:p>
          <a:p>
            <a:r>
              <a:rPr lang="en-US" altLang="ja-JP" sz="1200" i="1" dirty="0"/>
              <a:t>Society</a:t>
            </a:r>
            <a:r>
              <a:rPr lang="en-US" altLang="ja-JP" sz="1200" dirty="0"/>
              <a:t>}.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The surrounding frame is 9\,cm by 3.5\,cm, which is the maximum</a:t>
            </a:r>
          </a:p>
          <a:p>
            <a:r>
              <a:rPr lang="en-US" altLang="ja-JP" sz="1200" dirty="0"/>
              <a:t>permitted for  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 Society</a:t>
            </a:r>
            <a:r>
              <a:rPr lang="en-US" altLang="ja-JP" sz="1200" dirty="0"/>
              <a:t>}</a:t>
            </a:r>
          </a:p>
          <a:p>
            <a:r>
              <a:rPr lang="en-US" altLang="ja-JP" sz="1200" dirty="0"/>
              <a:t>graphical table of content entries. The box will not resize if the</a:t>
            </a:r>
          </a:p>
          <a:p>
            <a:r>
              <a:rPr lang="en-US" altLang="ja-JP" sz="1200" dirty="0"/>
              <a:t>content is too big: instead it will overflow the edge of the box.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This box and the associated title will always be printed on a</a:t>
            </a:r>
          </a:p>
          <a:p>
            <a:r>
              <a:rPr lang="en-US" altLang="ja-JP" sz="1200" dirty="0"/>
              <a:t>separate page at the end of the document.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\end{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endParaRPr kumimoji="1" lang="ja-JP" altLang="en-US" sz="1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B423C4-58B7-A76C-CC27-D827A406DF7F}"/>
              </a:ext>
            </a:extLst>
          </p:cNvPr>
          <p:cNvSpPr/>
          <p:nvPr/>
        </p:nvSpPr>
        <p:spPr>
          <a:xfrm>
            <a:off x="6723018" y="30044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5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1149696" y="-178612"/>
            <a:ext cx="13683985" cy="708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627506"/>
              </p:ext>
            </p:extLst>
          </p:nvPr>
        </p:nvGraphicFramePr>
        <p:xfrm>
          <a:off x="6896010" y="33644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18106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2655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028370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2CC47BD-92D5-53BE-51FB-75DD5EF8B4AA}"/>
                </a:ext>
              </a:extLst>
            </p:cNvPr>
            <p:cNvSpPr txBox="1"/>
            <p:nvPr/>
          </p:nvSpPr>
          <p:spPr>
            <a:xfrm>
              <a:off x="2877657" y="986178"/>
              <a:ext cx="1040271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0.5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3440685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4851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44537" y="4564134"/>
              <a:ext cx="584761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ED594F6-4F00-E386-F30E-D40F709EF8AB}"/>
                </a:ext>
              </a:extLst>
            </p:cNvPr>
            <p:cNvSpPr txBox="1"/>
            <p:nvPr/>
          </p:nvSpPr>
          <p:spPr>
            <a:xfrm>
              <a:off x="2944772" y="4128339"/>
              <a:ext cx="814398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1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3353512" y="18106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4937" y="-93776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4"/>
              <a:ext cx="751926" cy="6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04" y="3440685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748625" cy="67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75108" y="588847"/>
            <a:ext cx="715501" cy="2612338"/>
            <a:chOff x="5758700" y="-1028304"/>
            <a:chExt cx="715501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70162" y="-10283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4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58700" y="118392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832279" cy="2625349"/>
            <a:chOff x="9441776" y="-1028304"/>
            <a:chExt cx="83227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60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BE1856B-0F46-4B24-89F3-1E069CC8E854}"/>
              </a:ext>
            </a:extLst>
          </p:cNvPr>
          <p:cNvGrpSpPr/>
          <p:nvPr/>
        </p:nvGrpSpPr>
        <p:grpSpPr>
          <a:xfrm>
            <a:off x="7300055" y="3342334"/>
            <a:ext cx="4757181" cy="3495505"/>
            <a:chOff x="2572803" y="4857678"/>
            <a:chExt cx="7478621" cy="2686506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03A93A8-91DC-A7C5-30D4-5143C3AE9BEB}"/>
                </a:ext>
              </a:extLst>
            </p:cNvPr>
            <p:cNvSpPr txBox="1"/>
            <p:nvPr/>
          </p:nvSpPr>
          <p:spPr>
            <a:xfrm rot="16200000">
              <a:off x="2208268" y="5881742"/>
              <a:ext cx="1386201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 [nm]</a:t>
              </a:r>
              <a:endParaRPr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9C641E9-E76E-C997-86F7-7A58836A152E}"/>
                </a:ext>
              </a:extLst>
            </p:cNvPr>
            <p:cNvSpPr txBox="1"/>
            <p:nvPr/>
          </p:nvSpPr>
          <p:spPr>
            <a:xfrm rot="16200000">
              <a:off x="9108646" y="5831579"/>
              <a:ext cx="1304939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 [nm]</a:t>
              </a:r>
              <a:endParaRPr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CAA3596-CDE0-8344-F48E-6EFD9536330D}"/>
                </a:ext>
              </a:extLst>
            </p:cNvPr>
            <p:cNvSpPr txBox="1"/>
            <p:nvPr/>
          </p:nvSpPr>
          <p:spPr>
            <a:xfrm>
              <a:off x="2572803" y="4857678"/>
              <a:ext cx="1094199" cy="44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59A4A26-DC91-9376-B8FE-F82647587980}"/>
                </a:ext>
              </a:extLst>
            </p:cNvPr>
            <p:cNvSpPr txBox="1"/>
            <p:nvPr/>
          </p:nvSpPr>
          <p:spPr>
            <a:xfrm>
              <a:off x="5445831" y="7174852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Base position [µm]</a:t>
              </a:r>
              <a:endParaRPr lang="ja-JP" altLang="en-US" dirty="0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2168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5887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3692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7257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0594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0915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4552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5680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18424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3785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0096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8617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39101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39036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122318-6EED-43C3-D388-9583A592310F}"/>
              </a:ext>
            </a:extLst>
          </p:cNvPr>
          <p:cNvSpPr/>
          <p:nvPr/>
        </p:nvSpPr>
        <p:spPr>
          <a:xfrm>
            <a:off x="313509" y="261256"/>
            <a:ext cx="11487852" cy="4467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74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BF8-98AB-253E-9243-B90A3EB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D1885B-94D1-0E3A-83B3-CCBCFA07A015}"/>
              </a:ext>
            </a:extLst>
          </p:cNvPr>
          <p:cNvSpPr/>
          <p:nvPr/>
        </p:nvSpPr>
        <p:spPr>
          <a:xfrm>
            <a:off x="41197" y="976403"/>
            <a:ext cx="13454743" cy="5394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FE3D38D-4F9B-1A2A-3BCF-F6D54CA08FF5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ADC9294-652E-B60E-15C1-531AF9916F3C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C5EF81-482D-5AAA-B6A0-C4F145B7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9777A80-BA78-B6B2-6774-6F52BC589611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B198FB9-5A9C-3D19-8D5E-E2562A7E113B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3AEF4BD-6BB6-8ED9-BA24-463195257AA1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C4EF9C9-5BEF-9852-7AA2-E8C7B6446F74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46AD9C4-DECC-A65D-88EB-B3CB7C1CA6BE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42FCC1B-E1C2-C87B-CC4F-4D7F9F0716D1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706FC49-AF98-083C-7E26-9AA66650F3DB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0EBF022F-DBF1-51F6-2C9E-E13F831BE93F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FC35D94A-98E5-3279-EFB6-1444BEA958B0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741EE45-130C-EEA0-4009-8918B5B8D86E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9917CE20-A088-D3BA-03BF-B59FE8F4EF46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C8C75FB-E59C-CCAB-7201-EF1CAE6C0482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41D801D-0B4C-B5F7-0DAB-F5870D4ECEB9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E6D64DA2-8998-7011-9293-49A0A84D814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46A0579E-94AC-921C-AE84-4357169BB6EC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D1FE1D4-B6FB-F84E-C570-B1DD83E370FA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1F32FA7C-39DF-FD80-784D-8E1333E94D8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53D9C1D-D76F-327A-F235-F718CA96D433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EECCF21-64FB-B0B7-394D-09DBDBFEA8C1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05EBAE6D-727A-C318-EBAB-2BA7D2C54045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49C1493-903A-4FAA-EBDA-E27A28F272EE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EDB79CD-90B7-D59D-DBF1-CC9FA708A257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00589470-9C0C-4198-116E-F199E3878C8A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3686063-81DF-B130-ADB6-9DAD9345180B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515BC06-09E7-D320-FDB6-422585FB2027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DF6B17B-3A57-1D82-57FA-B19C9D651CCB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007D4EB1-3909-6C37-A55B-948B230896F6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C7960BDB-B115-AF49-929E-783C9840F2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D3E2D12-BA14-0BB6-DDAB-774DB795A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18071F43-8B4D-591B-E2AC-C818BB132B87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94C76962-27BD-BBEB-DA69-A7385CC4C3A2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9A7EB25-E70C-635D-7B90-11A1A1CA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BB50C244-9AD3-1DE1-6E9D-421B248275AF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6D03F041-D93C-7CEE-AB7C-9F3C9D93EBFD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5650515-154C-C581-F678-6EA138FA2F79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C37CFFB-DFC6-8AFC-0718-A1A7633EE707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B78B78-397F-77C4-B890-7425390F284D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C88DEE7-B4E5-96B7-FF3E-7391A93DDCDB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A45FEE4-0158-BA11-C9D0-689E5993C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C6CAF61-90B4-C022-B5DB-5DBBE20F67AA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01426F3-7A09-A0E5-BBD5-BADC00DBA98A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8C18CA1-F598-9E2C-56D1-1CD93042D58A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714ECF9-25A5-902C-6081-911BEDA90555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532218-51D1-A684-3281-284C91F2735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A9F31D-4932-3596-BF4C-6B410ED3AD2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956A50B-E17B-26BD-C696-AA5688A44830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152502FF-0B21-0DCA-FAE5-D485DA6D53B6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40B3512-3DA8-E827-AD21-7861EDFBDF78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4CC349F-9DC4-CE18-4D90-5FFF8A908177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0B7F749-E43E-610B-DCF9-703AB5746A30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448634D-E1A2-8005-8C83-380BA6E459A2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9D1173C-9058-DB75-BD72-89E2F4394148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930FDCA6-6D74-40F3-9E3C-8E50F3ADA7BC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DA47278-BBFC-186F-A289-F83604595E5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4B9A929-5954-09D0-10BC-1E07507B069F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D435898-EB21-F792-BC72-AFAE08876E36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9B1A585D-8CA9-6582-9219-003F2F5B4222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7CDAC2A-15C0-9F41-3DA6-31F2A76288F2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48C66CB1-05EA-2A50-9A53-5D5103C83B6E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CD3D3643-E199-2D4A-9BA1-9DD96759A52C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6BBAA2C6-9017-463B-6674-3D801E745E1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A44039BF-B553-A737-DF35-75152609D203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BBAFD9A8-736E-7043-57A4-4B893B068852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0807B86B-5BD9-7798-1CC2-D11F6185A87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2C6EAAD3-2EFD-9F81-F24A-ECFD3D8F82F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9596508-2955-3DE1-2DA0-2234C5307BD1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D62DD0C9-F745-8530-3313-04AAE0E3D205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6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57507-32EB-135E-7223-403481BC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559AF2-B84A-2E2F-6F3F-9DCE36E40DB7}"/>
              </a:ext>
            </a:extLst>
          </p:cNvPr>
          <p:cNvSpPr/>
          <p:nvPr/>
        </p:nvSpPr>
        <p:spPr>
          <a:xfrm>
            <a:off x="444772" y="1016744"/>
            <a:ext cx="12537804" cy="50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56B9D9C-5379-AD81-7ECF-6A1734AFCD8D}"/>
              </a:ext>
            </a:extLst>
          </p:cNvPr>
          <p:cNvSpPr/>
          <p:nvPr/>
        </p:nvSpPr>
        <p:spPr>
          <a:xfrm>
            <a:off x="6466472" y="12344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5E695CD-A523-228D-1E3C-4BD70CF23BB8}"/>
              </a:ext>
            </a:extLst>
          </p:cNvPr>
          <p:cNvCxnSpPr/>
          <p:nvPr/>
        </p:nvCxnSpPr>
        <p:spPr>
          <a:xfrm>
            <a:off x="7202613" y="50376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0926A40-694D-D7E9-D051-0F7D2750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378" y="12344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/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400" dirty="0"/>
                  <a:t> [deg]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blipFill>
                <a:blip r:embed="rId4"/>
                <a:stretch>
                  <a:fillRect l="-1994" t="-10526" r="-199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/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400" dirty="0"/>
                  <a:t> [nm]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blipFill>
                <a:blip r:embed="rId5"/>
                <a:stretch>
                  <a:fillRect l="-10667" t="-2899" r="-30667" b="-3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2DFC030-A567-85F4-85E8-17867FF05933}"/>
              </a:ext>
            </a:extLst>
          </p:cNvPr>
          <p:cNvSpPr/>
          <p:nvPr/>
        </p:nvSpPr>
        <p:spPr>
          <a:xfrm>
            <a:off x="9290278" y="49896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4A317A9-C980-A904-1D7A-E0C128DEC3A9}"/>
              </a:ext>
            </a:extLst>
          </p:cNvPr>
          <p:cNvSpPr/>
          <p:nvPr/>
        </p:nvSpPr>
        <p:spPr>
          <a:xfrm>
            <a:off x="11300365" y="14374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9B48452-3BEE-69D8-0058-C5A2008C4D5A}"/>
              </a:ext>
            </a:extLst>
          </p:cNvPr>
          <p:cNvSpPr txBox="1"/>
          <p:nvPr/>
        </p:nvSpPr>
        <p:spPr>
          <a:xfrm>
            <a:off x="11215726" y="34650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7660220-1F29-0396-CE3E-B678FD4F8952}"/>
              </a:ext>
            </a:extLst>
          </p:cNvPr>
          <p:cNvSpPr txBox="1"/>
          <p:nvPr/>
        </p:nvSpPr>
        <p:spPr>
          <a:xfrm>
            <a:off x="9385170" y="33471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6AF509B6-6FED-DE6A-9F72-5E4FC8AC0B34}"/>
              </a:ext>
            </a:extLst>
          </p:cNvPr>
          <p:cNvSpPr/>
          <p:nvPr/>
        </p:nvSpPr>
        <p:spPr>
          <a:xfrm rot="21431023">
            <a:off x="9138859" y="29639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15C0794-7BE3-ED5D-B87B-E416E62E4002}"/>
              </a:ext>
            </a:extLst>
          </p:cNvPr>
          <p:cNvGrpSpPr/>
          <p:nvPr/>
        </p:nvGrpSpPr>
        <p:grpSpPr>
          <a:xfrm>
            <a:off x="7273239" y="1558039"/>
            <a:ext cx="1936256" cy="2233019"/>
            <a:chOff x="3737113" y="1571579"/>
            <a:chExt cx="2107125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FA5228C-F2E9-1250-2168-E6B5E61838B1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4D49181-470B-B43D-9F54-EB9D236BBB29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0861AFD5-CC05-8848-6C0F-D05B99B750DE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20B0577-AD4D-54E1-63C8-772379A48163}"/>
                </a:ext>
              </a:extLst>
            </p:cNvPr>
            <p:cNvGrpSpPr/>
            <p:nvPr/>
          </p:nvGrpSpPr>
          <p:grpSpPr>
            <a:xfrm>
              <a:off x="3825948" y="1833471"/>
              <a:ext cx="796747" cy="334938"/>
              <a:chOff x="3870678" y="1922925"/>
              <a:chExt cx="796747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FC086307-3C13-09E5-1332-9C682FE05F7C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252EE4CB-6137-EA57-3B01-21F890318CC4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BCCD3DA-D590-4033-058E-341A880DB413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966E6D9D-5A83-0B38-7D3F-B1C78691DA6F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8DD929B9-680B-89E7-5740-D33AAF82541A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D67E8A7-45C7-6657-259C-5DFA80EAE3BB}"/>
                </a:ext>
              </a:extLst>
            </p:cNvPr>
            <p:cNvGrpSpPr/>
            <p:nvPr/>
          </p:nvGrpSpPr>
          <p:grpSpPr>
            <a:xfrm>
              <a:off x="3825867" y="2619147"/>
              <a:ext cx="858161" cy="334938"/>
              <a:chOff x="3870597" y="2708601"/>
              <a:chExt cx="858161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F223DB2-FAE1-404D-07F7-8A39B84909DC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B6F5E86A-A3B0-ABAE-81D3-44874264572B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9420CAA6-21E6-209A-7D80-6CEDD7D064CB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E0C591B0-19AC-D7C3-B4F3-C8CC6607E633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C46959EA-8F22-5A50-E390-D54DE8BB37D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EBBD4E13-054C-5F91-10B6-E37C4CEFB486}"/>
                </a:ext>
              </a:extLst>
            </p:cNvPr>
            <p:cNvGrpSpPr/>
            <p:nvPr/>
          </p:nvGrpSpPr>
          <p:grpSpPr>
            <a:xfrm>
              <a:off x="3822197" y="2881039"/>
              <a:ext cx="1754717" cy="334938"/>
              <a:chOff x="3866927" y="2970493"/>
              <a:chExt cx="1754717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C3D3CA55-0C82-87DB-AABD-085026224D92}"/>
                  </a:ext>
                </a:extLst>
              </p:cNvPr>
              <p:cNvSpPr txBox="1"/>
              <p:nvPr/>
            </p:nvSpPr>
            <p:spPr>
              <a:xfrm>
                <a:off x="4021623" y="2970493"/>
                <a:ext cx="160002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65F00130-8E4E-4C54-8622-E7E95BCBD75E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2B6DF0A-5FD6-0A5B-96AC-288DD08531F0}"/>
                </a:ext>
              </a:extLst>
            </p:cNvPr>
            <p:cNvGrpSpPr/>
            <p:nvPr/>
          </p:nvGrpSpPr>
          <p:grpSpPr>
            <a:xfrm>
              <a:off x="3790806" y="3666717"/>
              <a:ext cx="2053432" cy="334938"/>
              <a:chOff x="3835536" y="3756171"/>
              <a:chExt cx="2053432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582A043-99A5-DA76-F042-3397CE13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7EFE9F6-1513-D6DA-03FA-E1052D504DDE}"/>
                </a:ext>
              </a:extLst>
            </p:cNvPr>
            <p:cNvGrpSpPr/>
            <p:nvPr/>
          </p:nvGrpSpPr>
          <p:grpSpPr>
            <a:xfrm>
              <a:off x="3790806" y="3404823"/>
              <a:ext cx="1945275" cy="334938"/>
              <a:chOff x="3835536" y="3494277"/>
              <a:chExt cx="1945275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5542477F-E409-3D50-24F1-2044DAF8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F9F99CB-4FB0-3D7C-3B13-30B492D552C6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B7332D28-1E0A-4D86-1068-6C6F8F52A7B7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F102C17-39C0-133B-00BE-EB48795002EE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AC93DB6D-E3F8-7190-E5DA-98FF8997C816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4C483C-5893-3E16-1571-AFDE16E9FC16}"/>
              </a:ext>
            </a:extLst>
          </p:cNvPr>
          <p:cNvSpPr txBox="1"/>
          <p:nvPr/>
        </p:nvSpPr>
        <p:spPr>
          <a:xfrm>
            <a:off x="7379407" y="44890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829BEC7-22C1-6D0C-D7B9-641DBD4A5E23}"/>
              </a:ext>
            </a:extLst>
          </p:cNvPr>
          <p:cNvSpPr txBox="1"/>
          <p:nvPr/>
        </p:nvSpPr>
        <p:spPr>
          <a:xfrm>
            <a:off x="11118355" y="44890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B19DD4B-3F5E-45D6-9C3C-F4B3A096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56DDF79B-E0FA-983A-3487-959DD2C45212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A3FF33C6-5D12-CFA6-D720-462EF8EB0111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572313C3-4174-56E8-C66C-94AED8EF66C1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D5C958B1-4854-6339-ADC9-32FA8390FFBB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7A03C195-5738-157B-ACFB-AAE68A12B977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46885BA3-5F43-D966-E169-2C87B6AF6A9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A855552-0FEA-4388-C8D2-9C68D8F34244}"/>
              </a:ext>
            </a:extLst>
          </p:cNvPr>
          <p:cNvSpPr txBox="1"/>
          <p:nvPr/>
        </p:nvSpPr>
        <p:spPr>
          <a:xfrm rot="19443061">
            <a:off x="927033" y="2801168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effectLst>
                  <a:glow rad="203200">
                    <a:schemeClr val="accent1">
                      <a:alpha val="40000"/>
                    </a:schemeClr>
                  </a:glow>
                </a:effectLst>
              </a:rPr>
              <a:t>Damping</a:t>
            </a:r>
            <a:endParaRPr lang="ja-JP" altLang="en-US" sz="2800" b="1" dirty="0">
              <a:solidFill>
                <a:schemeClr val="bg1"/>
              </a:solidFill>
              <a:effectLst>
                <a:glow rad="2032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7A900-0239-5DDB-7509-1A9F232235DC}"/>
              </a:ext>
            </a:extLst>
          </p:cNvPr>
          <p:cNvSpPr txBox="1"/>
          <p:nvPr/>
        </p:nvSpPr>
        <p:spPr>
          <a:xfrm>
            <a:off x="3121908" y="-182393"/>
            <a:ext cx="2005677" cy="646331"/>
          </a:xfrm>
          <a:prstGeom prst="rect">
            <a:avLst/>
          </a:prstGeom>
          <a:noFill/>
          <a:scene3d>
            <a:camera prst="orthographicFront">
              <a:rot lat="1800000" lon="1818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Damping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33D-BB6C-161D-369B-2C7CEF59BADD}"/>
              </a:ext>
            </a:extLst>
          </p:cNvPr>
          <p:cNvSpPr txBox="1"/>
          <p:nvPr/>
        </p:nvSpPr>
        <p:spPr>
          <a:xfrm rot="1230592">
            <a:off x="2425440" y="4516298"/>
            <a:ext cx="204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Topography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215B1E-3B58-86AA-27A7-008082EEE2FA}"/>
              </a:ext>
            </a:extLst>
          </p:cNvPr>
          <p:cNvSpPr/>
          <p:nvPr/>
        </p:nvSpPr>
        <p:spPr>
          <a:xfrm>
            <a:off x="1729174" y="-1012871"/>
            <a:ext cx="1425440" cy="1585340"/>
          </a:xfrm>
          <a:prstGeom prst="rect">
            <a:avLst/>
          </a:prstGeom>
          <a:scene3d>
            <a:camera prst="isometricLeftDown">
              <a:rot lat="1251680" lon="18131934" rev="298808"/>
            </a:camera>
            <a:lightRig rig="threePt" dir="t"/>
          </a:scene3d>
          <a:sp3d>
            <a:bevelT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909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DD5245-8FB0-21DE-EFAC-F3B7A09B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44"/>
            <a:ext cx="12192000" cy="48839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A4C79D-77BF-9E01-C71C-F36DA9EC2235}"/>
              </a:ext>
            </a:extLst>
          </p:cNvPr>
          <p:cNvSpPr/>
          <p:nvPr/>
        </p:nvSpPr>
        <p:spPr>
          <a:xfrm>
            <a:off x="436518" y="1342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70EEDC-2D0D-1A57-1E03-7C43225368CD}"/>
              </a:ext>
            </a:extLst>
          </p:cNvPr>
          <p:cNvSpPr/>
          <p:nvPr/>
        </p:nvSpPr>
        <p:spPr>
          <a:xfrm>
            <a:off x="4302373" y="158283"/>
            <a:ext cx="324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3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E7C2419-8391-2BFD-7E18-D6254C1D13D6}"/>
              </a:ext>
            </a:extLst>
          </p:cNvPr>
          <p:cNvGrpSpPr/>
          <p:nvPr/>
        </p:nvGrpSpPr>
        <p:grpSpPr>
          <a:xfrm>
            <a:off x="3006147" y="1247978"/>
            <a:ext cx="6099489" cy="4630491"/>
            <a:chOff x="3006147" y="1247978"/>
            <a:chExt cx="6099489" cy="463049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B6FBF97-450D-F681-41E0-01470F258F87}"/>
                </a:ext>
              </a:extLst>
            </p:cNvPr>
            <p:cNvSpPr/>
            <p:nvPr/>
          </p:nvSpPr>
          <p:spPr>
            <a:xfrm>
              <a:off x="3006147" y="1247978"/>
              <a:ext cx="6099489" cy="463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" name="グラフィックス 3">
              <a:extLst>
                <a:ext uri="{FF2B5EF4-FFF2-40B4-BE49-F238E27FC236}">
                  <a16:creationId xmlns:a16="http://schemas.microsoft.com/office/drawing/2014/main" id="{D27E277E-2643-1EAC-5A69-4F28AE90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236685" y="1247978"/>
              <a:ext cx="5868951" cy="4375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/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Intrinsic contact angle,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ja-JP" sz="2000" dirty="0"/>
                    <a:t> [deg]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457" t="-9231" r="-1457" b="-2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/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Slip length,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ja-JP" sz="2000" dirty="0"/>
                    <a:t> [nm]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7576" t="-2571" r="-25758" b="-3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15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4810</TotalTime>
  <Words>1156</Words>
  <Application>Microsoft Office PowerPoint</Application>
  <PresentationFormat>ワイド画面</PresentationFormat>
  <Paragraphs>420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58</cp:revision>
  <cp:lastPrinted>2025-12-16T05:25:41Z</cp:lastPrinted>
  <dcterms:created xsi:type="dcterms:W3CDTF">2025-07-28T07:28:37Z</dcterms:created>
  <dcterms:modified xsi:type="dcterms:W3CDTF">2026-02-16T07:04:07Z</dcterms:modified>
</cp:coreProperties>
</file>